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766" autoAdjust="0"/>
  </p:normalViewPr>
  <p:slideViewPr>
    <p:cSldViewPr>
      <p:cViewPr varScale="1">
        <p:scale>
          <a:sx n="124" d="100"/>
          <a:sy n="124" d="100"/>
        </p:scale>
        <p:origin x="1608" y="106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6AA5D5A-343A-4C1A-BC9D-610EC8B80F49}" type="datetime1">
              <a:rPr lang="ko-KR" altLang="en-US"/>
              <a:pPr lvl="0">
                <a:defRPr/>
              </a:pPr>
              <a:t>2021-10-17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BFD85EE-51FF-49B2-AE4A-EF643293EA7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BFD85EE-51FF-49B2-AE4A-EF643293EA7A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5.png"/><Relationship Id="rId7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5.png"/><Relationship Id="rId7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범람방지 수위 자동 조절 시스템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2021. 10.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바닥글 개체 틀 11">
            <a:extLst>
              <a:ext uri="{FF2B5EF4-FFF2-40B4-BE49-F238E27FC236}">
                <a16:creationId xmlns:a16="http://schemas.microsoft.com/office/drawing/2014/main" id="{B3F70488-3CC5-4362-8C59-B34DFC46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사용자 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79512" y="2564904"/>
            <a:ext cx="1373451" cy="22315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79512" y="4797152"/>
            <a:ext cx="1368152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APP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초기 화면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앱에서 실시간 반영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  <p:pic>
        <p:nvPicPr>
          <p:cNvPr id="35" name="그림 34"/>
          <p:cNvPicPr/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2406341" y="1197441"/>
            <a:ext cx="1373571" cy="223155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411760" y="3429000"/>
            <a:ext cx="136815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APP AUTO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endParaRPr kumimoji="0" lang="en-US" altLang="ko-KR" sz="1000" b="1" i="0" u="none" strike="noStrike" kern="1200" cap="none" spc="0" normalizeH="0" baseline="0">
              <a:solidFill>
                <a:srgbClr val="3057B9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화면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6084168" y="1700808"/>
            <a:ext cx="2448272" cy="1187040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>
            <a:off x="5436096" y="2276872"/>
            <a:ext cx="504056" cy="0"/>
          </a:xfrm>
          <a:prstGeom prst="straightConnector1">
            <a:avLst/>
          </a:prstGeom>
          <a:ln w="63500" cap="rnd">
            <a:solidFill>
              <a:schemeClr val="dk1"/>
            </a:solidFill>
            <a:beve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/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2406341" y="3789729"/>
            <a:ext cx="1373571" cy="223155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411760" y="6021288"/>
            <a:ext cx="136815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APP PUMP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endParaRPr kumimoji="0" lang="en-US" altLang="ko-KR" sz="1000" b="1" i="0" u="none" strike="noStrike" kern="1200" cap="none" spc="0" normalizeH="0" baseline="0">
              <a:solidFill>
                <a:srgbClr val="3057B9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화면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5364088" y="5013176"/>
            <a:ext cx="504056" cy="0"/>
          </a:xfrm>
          <a:prstGeom prst="straightConnector1">
            <a:avLst/>
          </a:prstGeom>
          <a:ln w="63500" cap="rnd">
            <a:solidFill>
              <a:schemeClr val="dk1"/>
            </a:solidFill>
            <a:beve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/>
          <p:nvPr/>
        </p:nvPicPr>
        <p:blipFill rotWithShape="1">
          <a:blip r:embed="rId8" cstate="print"/>
          <a:stretch>
            <a:fillRect/>
          </a:stretch>
        </p:blipFill>
        <p:spPr>
          <a:xfrm>
            <a:off x="6084168" y="4437112"/>
            <a:ext cx="2448306" cy="1187068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 rot="16200000" flipH="1">
            <a:off x="1691680" y="4005064"/>
            <a:ext cx="504056" cy="360040"/>
          </a:xfrm>
          <a:prstGeom prst="straightConnector1">
            <a:avLst/>
          </a:prstGeom>
          <a:noFill/>
          <a:ln w="63500" cap="rnd" cmpd="sng" algn="ctr">
            <a:solidFill>
              <a:srgbClr val="000000">
                <a:alpha val="50000"/>
              </a:srgbClr>
            </a:solidFill>
            <a:prstDash val="solid"/>
            <a:bevel/>
            <a:tailEnd type="arrow"/>
          </a:ln>
        </p:spPr>
      </p:cxnSp>
      <p:cxnSp>
        <p:nvCxnSpPr>
          <p:cNvPr id="47" name="직선 화살표 연결선 46"/>
          <p:cNvCxnSpPr/>
          <p:nvPr/>
        </p:nvCxnSpPr>
        <p:spPr>
          <a:xfrm rot="5400000" flipH="1" flipV="1">
            <a:off x="1763688" y="2780928"/>
            <a:ext cx="432048" cy="432048"/>
          </a:xfrm>
          <a:prstGeom prst="straightConnector1">
            <a:avLst/>
          </a:prstGeom>
          <a:noFill/>
          <a:ln w="63500" cap="rnd" cmpd="sng" algn="ctr">
            <a:solidFill>
              <a:srgbClr val="000000">
                <a:alpha val="50000"/>
              </a:srgbClr>
            </a:solidFill>
            <a:prstDash val="solid"/>
            <a:bevel/>
            <a:tailEnd type="arrow"/>
          </a:ln>
        </p:spPr>
      </p:cxnSp>
      <p:pic>
        <p:nvPicPr>
          <p:cNvPr id="48" name="그림 47"/>
          <p:cNvPicPr/>
          <p:nvPr/>
        </p:nvPicPr>
        <p:blipFill rotWithShape="1">
          <a:blip r:embed="rId9" cstate="print"/>
          <a:stretch>
            <a:fillRect/>
          </a:stretch>
        </p:blipFill>
        <p:spPr>
          <a:xfrm>
            <a:off x="3885214" y="3789729"/>
            <a:ext cx="1373571" cy="2231559"/>
          </a:xfrm>
          <a:prstGeom prst="rect">
            <a:avLst/>
          </a:prstGeom>
        </p:spPr>
      </p:pic>
      <p:pic>
        <p:nvPicPr>
          <p:cNvPr id="50" name="그림 49"/>
          <p:cNvPicPr/>
          <p:nvPr/>
        </p:nvPicPr>
        <p:blipFill rotWithShape="1">
          <a:blip r:embed="rId10" cstate="print"/>
          <a:stretch>
            <a:fillRect/>
          </a:stretch>
        </p:blipFill>
        <p:spPr>
          <a:xfrm>
            <a:off x="3885214" y="1197441"/>
            <a:ext cx="1373571" cy="223155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761910" y="3429000"/>
            <a:ext cx="1620180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1-1.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AUTO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상태에서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P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UMP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불가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662899" y="6021288"/>
            <a:ext cx="181820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2-1.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PUMP ON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상태에서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AUTO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불가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1" cstate="print"/>
          <a:stretch>
            <a:fillRect/>
          </a:stretch>
        </p:blipFill>
        <p:spPr>
          <a:xfrm>
            <a:off x="395536" y="1268760"/>
            <a:ext cx="936104" cy="1288889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6660232" y="2996952"/>
            <a:ext cx="1368152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웹페이지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(VIewer)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660232" y="5733256"/>
            <a:ext cx="1368152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웹페이지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(VIewer)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사용자 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23528" y="3429000"/>
            <a:ext cx="136815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메인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AUTO ON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411760" y="3429000"/>
            <a:ext cx="136815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메인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AUTO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ON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화면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411760" y="6021288"/>
            <a:ext cx="136815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메인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PUMP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ON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화면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979712" y="2420888"/>
            <a:ext cx="360040" cy="0"/>
          </a:xfrm>
          <a:prstGeom prst="straightConnector1">
            <a:avLst/>
          </a:prstGeom>
          <a:noFill/>
          <a:ln w="63500" cap="rnd" cmpd="sng" algn="ctr">
            <a:solidFill>
              <a:srgbClr val="000000">
                <a:alpha val="50000"/>
              </a:srgbClr>
            </a:solidFill>
            <a:prstDash val="solid"/>
            <a:bevel/>
            <a:tailEnd type="arrow"/>
          </a:ln>
        </p:spPr>
      </p:cxnSp>
      <p:pic>
        <p:nvPicPr>
          <p:cNvPr id="50" name="그림 49"/>
          <p:cNvPicPr/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411760" y="1196752"/>
            <a:ext cx="1373571" cy="2231559"/>
          </a:xfrm>
          <a:prstGeom prst="rect">
            <a:avLst/>
          </a:prstGeom>
        </p:spPr>
      </p:pic>
      <p:pic>
        <p:nvPicPr>
          <p:cNvPr id="51" name="그림 50"/>
          <p:cNvPicPr/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6156142" y="1700808"/>
            <a:ext cx="2448306" cy="1187068"/>
          </a:xfrm>
          <a:prstGeom prst="rect">
            <a:avLst/>
          </a:prstGeom>
        </p:spPr>
      </p:pic>
      <p:pic>
        <p:nvPicPr>
          <p:cNvPr id="52" name="그림 51"/>
          <p:cNvPicPr/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6156176" y="4437112"/>
            <a:ext cx="2448306" cy="118706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251520" y="1251520"/>
            <a:ext cx="1579103" cy="2105471"/>
          </a:xfrm>
          <a:prstGeom prst="rect">
            <a:avLst/>
          </a:prstGeom>
        </p:spPr>
      </p:pic>
      <p:pic>
        <p:nvPicPr>
          <p:cNvPr id="55" name="그림 54"/>
          <p:cNvPicPr/>
          <p:nvPr/>
        </p:nvPicPr>
        <p:blipFill rotWithShape="1">
          <a:blip r:embed="rId8" cstate="print"/>
          <a:stretch>
            <a:fillRect/>
          </a:stretch>
        </p:blipFill>
        <p:spPr>
          <a:xfrm>
            <a:off x="256538" y="3861048"/>
            <a:ext cx="1579157" cy="210554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323528" y="6021288"/>
            <a:ext cx="136815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메인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PUMP ON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9" cstate="print"/>
          <a:stretch>
            <a:fillRect/>
          </a:stretch>
        </p:blipFill>
        <p:spPr>
          <a:xfrm>
            <a:off x="3885214" y="1197441"/>
            <a:ext cx="1373571" cy="2231559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10" cstate="print"/>
          <a:stretch>
            <a:fillRect/>
          </a:stretch>
        </p:blipFill>
        <p:spPr>
          <a:xfrm>
            <a:off x="3885214" y="3789729"/>
            <a:ext cx="1373571" cy="223155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3707904" y="3429000"/>
            <a:ext cx="1872208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1-1.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메인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AUTO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상태에서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APP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불가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707904" y="6021288"/>
            <a:ext cx="1872208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2-1.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메인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PUMP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상태에서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APP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불가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5436096" y="2276872"/>
            <a:ext cx="504056" cy="0"/>
          </a:xfrm>
          <a:prstGeom prst="straightConnector1">
            <a:avLst/>
          </a:prstGeom>
          <a:noFill/>
          <a:ln w="63500" cap="rnd" cmpd="sng" algn="ctr">
            <a:solidFill>
              <a:srgbClr val="000000">
                <a:alpha val="100000"/>
              </a:srgbClr>
            </a:solidFill>
            <a:prstDash val="solid"/>
            <a:bevel/>
            <a:tailEnd type="arrow"/>
          </a:ln>
        </p:spPr>
      </p:cxnSp>
      <p:cxnSp>
        <p:nvCxnSpPr>
          <p:cNvPr id="63" name="직선 화살표 연결선 62"/>
          <p:cNvCxnSpPr/>
          <p:nvPr/>
        </p:nvCxnSpPr>
        <p:spPr>
          <a:xfrm>
            <a:off x="5364088" y="5013176"/>
            <a:ext cx="504056" cy="0"/>
          </a:xfrm>
          <a:prstGeom prst="straightConnector1">
            <a:avLst/>
          </a:prstGeom>
          <a:noFill/>
          <a:ln w="63500" cap="rnd" cmpd="sng" algn="ctr">
            <a:solidFill>
              <a:srgbClr val="000000">
                <a:alpha val="100000"/>
              </a:srgbClr>
            </a:solidFill>
            <a:prstDash val="solid"/>
            <a:bevel/>
            <a:tailEnd type="arrow"/>
          </a:ln>
        </p:spPr>
      </p:cxnSp>
      <p:cxnSp>
        <p:nvCxnSpPr>
          <p:cNvPr id="64" name="직선 화살표 연결선 63"/>
          <p:cNvCxnSpPr/>
          <p:nvPr/>
        </p:nvCxnSpPr>
        <p:spPr>
          <a:xfrm>
            <a:off x="1979712" y="5013176"/>
            <a:ext cx="360040" cy="0"/>
          </a:xfrm>
          <a:prstGeom prst="straightConnector1">
            <a:avLst/>
          </a:prstGeom>
          <a:noFill/>
          <a:ln w="63500" cap="rnd" cmpd="sng" algn="ctr">
            <a:solidFill>
              <a:srgbClr val="000000">
                <a:alpha val="50000"/>
              </a:srgbClr>
            </a:solidFill>
            <a:prstDash val="solid"/>
            <a:bevel/>
            <a:tailEnd type="arrow"/>
          </a:ln>
        </p:spPr>
      </p:cxnSp>
      <p:sp>
        <p:nvSpPr>
          <p:cNvPr id="65" name="직사각형 64"/>
          <p:cNvSpPr/>
          <p:nvPr/>
        </p:nvSpPr>
        <p:spPr>
          <a:xfrm>
            <a:off x="6660232" y="2996952"/>
            <a:ext cx="1368152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웹페이지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(VIewer)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660232" y="5733256"/>
            <a:ext cx="1368152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웹페이지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(VIewer)</a:t>
            </a:r>
          </a:p>
        </p:txBody>
      </p:sp>
      <p:pic>
        <p:nvPicPr>
          <p:cNvPr id="31" name="그림 30"/>
          <p:cNvPicPr/>
          <p:nvPr/>
        </p:nvPicPr>
        <p:blipFill rotWithShape="1">
          <a:blip r:embed="rId11" cstate="print"/>
          <a:stretch>
            <a:fillRect/>
          </a:stretch>
        </p:blipFill>
        <p:spPr>
          <a:xfrm>
            <a:off x="2411760" y="3789040"/>
            <a:ext cx="1373571" cy="2231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8034" y="1196752"/>
            <a:ext cx="6367931" cy="5068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알고리즘 명세서 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9632" y="1196752"/>
            <a:ext cx="6624736" cy="5247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알고리즘 명세서 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251130" y="1268760"/>
            <a:ext cx="4641740" cy="4746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그림 41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596" y="1914163"/>
            <a:ext cx="4244379" cy="389110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560856"/>
            <a:ext cx="8496944" cy="3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05" name="TextBox 4104"/>
          <p:cNvSpPr txBox="1"/>
          <p:nvPr/>
        </p:nvSpPr>
        <p:spPr>
          <a:xfrm>
            <a:off x="4320480" y="659423"/>
            <a:ext cx="4499992" cy="605379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91440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  <a:defRPr/>
            </a:pPr>
            <a:r>
              <a:rPr lang="ko-KR" altLang="en-US" sz="1400" b="1">
                <a:solidFill>
                  <a:srgbClr val="001AFF"/>
                </a:solidFill>
              </a:rPr>
              <a:t>메인시스템 알고리즘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① 메인시스템 시작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각종 셋업 및 변수설정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와이파이 연결중 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-&gt; “Connecting”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출력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레이저 센서 연결 할당 실패 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“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센서 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‘n’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연결 확인하세요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”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출력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 b="1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② 반복문 실행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레이저 센서값 출력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1">
                <a:solidFill>
                  <a:srgbClr val="CC00CC"/>
                </a:solidFill>
                <a:latin typeface="맑은 고딕"/>
                <a:ea typeface="맑은 고딕"/>
                <a:cs typeface="맑은 고딕"/>
              </a:rPr>
              <a:t>Firebase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 수신 및 전송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각종 조건값 호출대기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 b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③ 초기값 설정 눌렀을 때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현재 레이저 센서의 거리값을 초기값 변수에 저장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 b="1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④ 메인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PUMP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ON &amp;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APP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PUMP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 눌렀을 때 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즉각 펌프 작동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 b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⑤ 메인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AUTO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&amp;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APP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에서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 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버튼 눌렀을 때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초기값 조건에 따라 펌프 작동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일정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COUNT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이상시 관리자에게 위험 알림 메시지 전송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 b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⑥ 기상레이더 분석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OpenCV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Firebase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 분석 값 전달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 b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11560" y="2204864"/>
            <a:ext cx="216024" cy="216024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609390" y="4221088"/>
            <a:ext cx="216024" cy="216024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" name="타원 25"/>
          <p:cNvSpPr/>
          <p:nvPr/>
        </p:nvSpPr>
        <p:spPr>
          <a:xfrm>
            <a:off x="316344" y="4719832"/>
            <a:ext cx="216024" cy="216024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타원 26"/>
          <p:cNvSpPr/>
          <p:nvPr/>
        </p:nvSpPr>
        <p:spPr>
          <a:xfrm>
            <a:off x="892408" y="4719832"/>
            <a:ext cx="216024" cy="216024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1" name="타원 30"/>
          <p:cNvSpPr/>
          <p:nvPr/>
        </p:nvSpPr>
        <p:spPr>
          <a:xfrm>
            <a:off x="1468472" y="4719832"/>
            <a:ext cx="216024" cy="216024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107" name="타원 23"/>
          <p:cNvSpPr/>
          <p:nvPr/>
        </p:nvSpPr>
        <p:spPr>
          <a:xfrm>
            <a:off x="107504" y="3140968"/>
            <a:ext cx="216024" cy="216024"/>
          </a:xfrm>
          <a:prstGeom prst="ellipse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560856"/>
            <a:ext cx="8496944" cy="3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05" name="TextBox 4104"/>
          <p:cNvSpPr txBox="1"/>
          <p:nvPr/>
        </p:nvSpPr>
        <p:spPr>
          <a:xfrm>
            <a:off x="4355976" y="638033"/>
            <a:ext cx="4608512" cy="574181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914400">
              <a:lnSpc>
                <a:spcPct val="119000"/>
              </a:lnSpc>
              <a:spcBef>
                <a:spcPts val="0"/>
              </a:spcBef>
              <a:spcAft>
                <a:spcPts val="500"/>
              </a:spcAft>
              <a:buNone/>
              <a:defRPr/>
            </a:pPr>
            <a:r>
              <a:rPr lang="en-US" altLang="ko-KR" sz="1400" b="1">
                <a:solidFill>
                  <a:srgbClr val="001AFF"/>
                </a:solidFill>
              </a:rPr>
              <a:t>Application</a:t>
            </a:r>
            <a:r>
              <a:rPr lang="ko-KR" altLang="en-US" sz="1400" b="1">
                <a:solidFill>
                  <a:srgbClr val="001AFF"/>
                </a:solidFill>
              </a:rPr>
              <a:t> 알고리즘</a:t>
            </a:r>
            <a:endParaRPr lang="ko-KR" altLang="en-US" sz="1400" b="1">
              <a:solidFill>
                <a:srgbClr val="000000"/>
              </a:solidFill>
            </a:endParaRP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①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Application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시작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lang="en-US" altLang="ko-KR" sz="1400" b="1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②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Firebase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 수신 및 전송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레이저 센서값 입력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1">
                <a:solidFill>
                  <a:srgbClr val="CC00CC"/>
                </a:solidFill>
                <a:latin typeface="맑은 고딕"/>
                <a:ea typeface="맑은 고딕"/>
                <a:cs typeface="맑은 고딕"/>
              </a:rPr>
              <a:t>Firebase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 수신 및 전송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각종 조건값 호출대기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③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-1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PUMP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 눌렀을 때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>
                <a:solidFill>
                  <a:srgbClr val="CC00CC"/>
                </a:solidFill>
                <a:latin typeface="맑은 고딕"/>
                <a:ea typeface="맑은 고딕"/>
                <a:cs typeface="맑은 고딕"/>
              </a:rPr>
              <a:t>Firebase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통해서 메인시스템 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PUMP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ON/OFF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유무를 확인한다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메인 시스템의 </a:t>
            </a:r>
            <a:r>
              <a:rPr lang="en-US" altLang="ko-KR" sz="1400" b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PUMP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ON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버튼을 꺼달라는 메시지만 출력한다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메인 시스템의 </a:t>
            </a:r>
            <a:r>
              <a:rPr lang="en-US" altLang="ko-KR" sz="1400" b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PUMP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OFF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조건 없이 펌프를 작동시키고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1">
                <a:solidFill>
                  <a:srgbClr val="CC00CC"/>
                </a:solidFill>
                <a:latin typeface="맑은 고딕"/>
                <a:ea typeface="맑은 고딕"/>
                <a:cs typeface="맑은 고딕"/>
              </a:rPr>
              <a:t>Firebase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상태를 업데이트한다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400" b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③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-2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 눌렀을 때 </a:t>
            </a:r>
            <a:r>
              <a:rPr lang="en-US" altLang="ko-KR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>
                <a:solidFill>
                  <a:srgbClr val="CC00CC"/>
                </a:solidFill>
                <a:latin typeface="맑은 고딕"/>
                <a:ea typeface="맑은 고딕"/>
                <a:cs typeface="맑은 고딕"/>
              </a:rPr>
              <a:t>Firebase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통해서 메인시스템 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AUTO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ON/OFF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유무를 확인한다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메인 시스템의 </a:t>
            </a:r>
            <a:r>
              <a:rPr lang="en-US" altLang="ko-KR" sz="1400" b="0">
                <a:solidFill>
                  <a:srgbClr val="001AFF"/>
                </a:solidFill>
                <a:latin typeface="맑은 고딕"/>
                <a:ea typeface="맑은 고딕"/>
                <a:cs typeface="맑은 고딕"/>
              </a:rPr>
              <a:t>AUTO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ON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-&gt; 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버튼을 꺼달라는 메시지만 출력한다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메인 시스템의 </a:t>
            </a:r>
            <a:r>
              <a:rPr lang="en-US" altLang="ko-KR" sz="1400" b="0">
                <a:solidFill>
                  <a:srgbClr val="001AFF"/>
                </a:solidFill>
                <a:latin typeface="맑은 고딕"/>
                <a:ea typeface="맑은 고딕"/>
                <a:cs typeface="맑은 고딕"/>
              </a:rPr>
              <a:t>AUTO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버튼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OFF</a:t>
            </a:r>
          </a:p>
          <a:p>
            <a:pPr lvl="0" algn="l" defTabSz="91440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메인시스템 </a:t>
            </a: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⑤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조건에 따라 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펌프를 작동시키고 </a:t>
            </a:r>
            <a:r>
              <a:rPr lang="en-US" altLang="ko-KR" sz="1400" b="1">
                <a:solidFill>
                  <a:srgbClr val="CC00CC"/>
                </a:solidFill>
                <a:latin typeface="맑은 고딕"/>
                <a:ea typeface="맑은 고딕"/>
                <a:cs typeface="맑은 고딕"/>
              </a:rPr>
              <a:t>Firebase</a:t>
            </a:r>
            <a:r>
              <a:rPr lang="ko-KR" altLang="en-US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상태를 업데이트한다</a:t>
            </a:r>
            <a:r>
              <a:rPr lang="en-US" altLang="ko-KR" sz="1400" b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pic>
        <p:nvPicPr>
          <p:cNvPr id="4118" name="그림 4117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95536" y="1605398"/>
            <a:ext cx="3825384" cy="3911834"/>
          </a:xfrm>
          <a:prstGeom prst="rect">
            <a:avLst/>
          </a:prstGeom>
        </p:spPr>
      </p:pic>
      <p:sp>
        <p:nvSpPr>
          <p:cNvPr id="4119" name="타원 4118"/>
          <p:cNvSpPr/>
          <p:nvPr/>
        </p:nvSpPr>
        <p:spPr>
          <a:xfrm>
            <a:off x="1547664" y="1988840"/>
            <a:ext cx="216024" cy="216024"/>
          </a:xfrm>
          <a:prstGeom prst="ellipse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sp>
        <p:nvSpPr>
          <p:cNvPr id="4121" name="타원 4120"/>
          <p:cNvSpPr/>
          <p:nvPr/>
        </p:nvSpPr>
        <p:spPr>
          <a:xfrm>
            <a:off x="1547664" y="2708920"/>
            <a:ext cx="216024" cy="216024"/>
          </a:xfrm>
          <a:prstGeom prst="ellipse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sp>
        <p:nvSpPr>
          <p:cNvPr id="4122" name="타원 4121"/>
          <p:cNvSpPr/>
          <p:nvPr/>
        </p:nvSpPr>
        <p:spPr>
          <a:xfrm>
            <a:off x="251520" y="3140968"/>
            <a:ext cx="720080" cy="288032"/>
          </a:xfrm>
          <a:prstGeom prst="ellipse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3-1</a:t>
            </a:r>
          </a:p>
        </p:txBody>
      </p:sp>
      <p:sp>
        <p:nvSpPr>
          <p:cNvPr id="4123" name="타원 4122"/>
          <p:cNvSpPr/>
          <p:nvPr/>
        </p:nvSpPr>
        <p:spPr>
          <a:xfrm>
            <a:off x="2843808" y="3140968"/>
            <a:ext cx="720080" cy="288032"/>
          </a:xfrm>
          <a:prstGeom prst="ellipse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3-2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101" name="그룹 4100"/>
          <p:cNvGrpSpPr/>
          <p:nvPr/>
        </p:nvGrpSpPr>
        <p:grpSpPr>
          <a:xfrm>
            <a:off x="467544" y="1352302"/>
            <a:ext cx="3096344" cy="2004690"/>
            <a:chOff x="467544" y="1352302"/>
            <a:chExt cx="3096344" cy="2004690"/>
          </a:xfrm>
        </p:grpSpPr>
        <p:pic>
          <p:nvPicPr>
            <p:cNvPr id="4098" name="_x421804280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>
              <a:off x="2123728" y="1352302"/>
              <a:ext cx="1440160" cy="1644650"/>
            </a:xfrm>
            <a:prstGeom prst="rect">
              <a:avLst/>
            </a:prstGeom>
            <a:noFill/>
          </p:spPr>
        </p:pic>
        <p:pic>
          <p:nvPicPr>
            <p:cNvPr id="4097" name="_x421804496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/>
            <a:stretch>
              <a:fillRect/>
            </a:stretch>
          </p:blipFill>
          <p:spPr>
            <a:xfrm>
              <a:off x="467544" y="1352302"/>
              <a:ext cx="1440160" cy="1644650"/>
            </a:xfrm>
            <a:prstGeom prst="rect">
              <a:avLst/>
            </a:prstGeom>
            <a:noFill/>
          </p:spPr>
        </p:pic>
        <p:sp>
          <p:nvSpPr>
            <p:cNvPr id="3" name="TextBox 2"/>
            <p:cNvSpPr txBox="1"/>
            <p:nvPr/>
          </p:nvSpPr>
          <p:spPr>
            <a:xfrm>
              <a:off x="1015348" y="3113440"/>
              <a:ext cx="2188500" cy="243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 b="1"/>
                <a:t>SSR </a:t>
              </a:r>
              <a:r>
                <a:rPr lang="en-US" altLang="ko-KR" sz="1000" b="1">
                  <a:solidFill>
                    <a:srgbClr val="FF0000"/>
                  </a:solidFill>
                </a:rPr>
                <a:t>ON</a:t>
              </a:r>
              <a:r>
                <a:rPr lang="en-US" altLang="ko-KR" sz="1000" b="1"/>
                <a:t>(</a:t>
              </a:r>
              <a:r>
                <a:rPr lang="ko-KR" altLang="en-US" sz="1000" b="1">
                  <a:solidFill>
                    <a:srgbClr val="FF0000"/>
                  </a:solidFill>
                </a:rPr>
                <a:t>빨간불</a:t>
              </a:r>
              <a:r>
                <a:rPr lang="en-US" altLang="ko-KR" sz="1000" b="1"/>
                <a:t>) -&gt; </a:t>
              </a:r>
              <a:r>
                <a:rPr lang="ko-KR" altLang="en-US" sz="1000" b="1"/>
                <a:t>펌프 </a:t>
              </a:r>
              <a:r>
                <a:rPr lang="en-US" altLang="ko-KR" sz="1000" b="1">
                  <a:solidFill>
                    <a:srgbClr val="FF0000"/>
                  </a:solidFill>
                </a:rPr>
                <a:t>ON</a:t>
              </a:r>
            </a:p>
          </p:txBody>
        </p:sp>
      </p:grpSp>
      <p:grpSp>
        <p:nvGrpSpPr>
          <p:cNvPr id="4100" name="그룹 4099"/>
          <p:cNvGrpSpPr/>
          <p:nvPr/>
        </p:nvGrpSpPr>
        <p:grpSpPr>
          <a:xfrm>
            <a:off x="395536" y="3542819"/>
            <a:ext cx="3183356" cy="2046421"/>
            <a:chOff x="415251" y="3861048"/>
            <a:chExt cx="3183356" cy="2046421"/>
          </a:xfrm>
        </p:grpSpPr>
        <p:pic>
          <p:nvPicPr>
            <p:cNvPr id="5" name="그림 4" descr="바닥, 벽, 실내, 변기이(가) 표시된 사진  자동 생성된 설명"/>
            <p:cNvPicPr>
              <a:picLocks noChangeAspect="1"/>
            </p:cNvPicPr>
            <p:nvPr/>
          </p:nvPicPr>
          <p:blipFill rotWithShape="1">
            <a:blip r:embed="rId6" cstate="print"/>
            <a:stretch>
              <a:fillRect/>
            </a:stretch>
          </p:blipFill>
          <p:spPr>
            <a:xfrm>
              <a:off x="2123728" y="3897006"/>
              <a:ext cx="1474879" cy="1620226"/>
            </a:xfrm>
            <a:prstGeom prst="rect">
              <a:avLst/>
            </a:prstGeom>
          </p:spPr>
        </p:pic>
        <p:pic>
          <p:nvPicPr>
            <p:cNvPr id="7" name="그림 6" descr="텍스트, 측정기이(가) 표시된 사진  자동 생성된 설명"/>
            <p:cNvPicPr>
              <a:picLocks noChangeAspect="1"/>
            </p:cNvPicPr>
            <p:nvPr/>
          </p:nvPicPr>
          <p:blipFill rotWithShape="1">
            <a:blip r:embed="rId7" cstate="print"/>
            <a:stretch>
              <a:fillRect/>
            </a:stretch>
          </p:blipFill>
          <p:spPr>
            <a:xfrm>
              <a:off x="415251" y="3861048"/>
              <a:ext cx="1502919" cy="165618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279347" y="5661248"/>
              <a:ext cx="146842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 b="1"/>
                <a:t>SSR </a:t>
              </a:r>
              <a:r>
                <a:rPr lang="en-US" altLang="ko-KR" sz="1000" b="1">
                  <a:solidFill>
                    <a:srgbClr val="0000FF"/>
                  </a:solidFill>
                </a:rPr>
                <a:t>OFF</a:t>
              </a:r>
              <a:r>
                <a:rPr lang="en-US" altLang="ko-KR" sz="1000" b="1"/>
                <a:t> -&gt; </a:t>
              </a:r>
              <a:r>
                <a:rPr lang="ko-KR" altLang="en-US" sz="1000" b="1"/>
                <a:t>펌프</a:t>
              </a:r>
              <a:r>
                <a:rPr lang="ko-KR" altLang="en-US" sz="1000"/>
                <a:t> </a:t>
              </a:r>
              <a:r>
                <a:rPr lang="en-US" altLang="ko-KR" sz="1000" b="1">
                  <a:solidFill>
                    <a:srgbClr val="0000FF"/>
                  </a:solidFill>
                </a:rPr>
                <a:t>OFF</a:t>
              </a:r>
              <a:endParaRPr lang="ko-KR" altLang="en-US" sz="1000" b="1">
                <a:solidFill>
                  <a:srgbClr val="0000FF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3528" y="1560856"/>
            <a:ext cx="8496944" cy="3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099" name="TextBox 4098"/>
          <p:cNvSpPr txBox="1"/>
          <p:nvPr/>
        </p:nvSpPr>
        <p:spPr>
          <a:xfrm>
            <a:off x="3851920" y="1192699"/>
            <a:ext cx="5004048" cy="45489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/>
            </a:pPr>
            <a:r>
              <a:rPr lang="ko-KR" altLang="en-US" sz="1500" b="1">
                <a:solidFill>
                  <a:srgbClr val="001AFF"/>
                </a:solidFill>
              </a:rPr>
              <a:t>펌프작동 알고리즘</a:t>
            </a:r>
            <a:endParaRPr lang="ko-KR" altLang="en-US" sz="1500" b="1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/>
              <a:t>펌프시스템 알고리즘은 자동모드</a:t>
            </a:r>
            <a:r>
              <a:rPr lang="en-US" altLang="ko-KR" sz="1500"/>
              <a:t>,</a:t>
            </a:r>
            <a:r>
              <a:rPr lang="ko-KR" altLang="en-US" sz="1500"/>
              <a:t> 수동모드 두가지로 분류된다</a:t>
            </a:r>
            <a:r>
              <a:rPr lang="en-US" altLang="ko-KR" sz="1500"/>
              <a:t>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b="1"/>
              <a:t>● 자동모드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/>
              <a:t>자동모드에서는 레이저센서에서 받아오는 거리값에 의해 펌프를 작동할지 멈출지가 정해진다</a:t>
            </a:r>
            <a:r>
              <a:rPr lang="en-US" altLang="ko-KR" sz="1500"/>
              <a:t>.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endParaRPr lang="ko-KR" altLang="en-US" sz="1500"/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/>
              <a:t>거리측정값 </a:t>
            </a:r>
            <a:r>
              <a:rPr lang="en-US" altLang="ko-KR" sz="1500"/>
              <a:t>&lt;</a:t>
            </a:r>
            <a:r>
              <a:rPr lang="ko-KR" altLang="en-US" sz="1500"/>
              <a:t> </a:t>
            </a:r>
            <a:r>
              <a:rPr lang="en-US" altLang="ko-KR" sz="1500"/>
              <a:t>(</a:t>
            </a:r>
            <a:r>
              <a:rPr lang="ko-KR" altLang="en-US" sz="1500"/>
              <a:t>초기기준값 </a:t>
            </a:r>
            <a:r>
              <a:rPr lang="en-US" altLang="ko-KR" sz="1500"/>
              <a:t>/ 2)</a:t>
            </a:r>
            <a:r>
              <a:rPr lang="ko-KR" altLang="en-US" sz="1500"/>
              <a:t> </a:t>
            </a:r>
            <a:r>
              <a:rPr lang="en-US" altLang="ko-KR" sz="1500"/>
              <a:t>-&gt;</a:t>
            </a:r>
            <a:r>
              <a:rPr lang="ko-KR" altLang="en-US" sz="1500"/>
              <a:t> </a:t>
            </a:r>
            <a:r>
              <a:rPr lang="ko-KR" altLang="en-US" sz="1500" b="1">
                <a:solidFill>
                  <a:srgbClr val="FF0000"/>
                </a:solidFill>
              </a:rPr>
              <a:t>펌프 작동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/>
              <a:t>거리측정값 </a:t>
            </a:r>
            <a:r>
              <a:rPr lang="en-US" altLang="ko-KR" sz="1500"/>
              <a:t>&gt; (</a:t>
            </a:r>
            <a:r>
              <a:rPr lang="ko-KR" altLang="en-US" sz="1500"/>
              <a:t>초기기준값 </a:t>
            </a:r>
            <a:r>
              <a:rPr lang="en-US" altLang="ko-KR" sz="1500"/>
              <a:t>/2 ) AND </a:t>
            </a:r>
            <a:r>
              <a:rPr lang="ko-KR" altLang="en-US" sz="1500"/>
              <a:t>초기기준값 </a:t>
            </a:r>
            <a:r>
              <a:rPr lang="en-US" altLang="ko-KR" sz="1500"/>
              <a:t>=</a:t>
            </a:r>
            <a:r>
              <a:rPr lang="ko-KR" altLang="en-US" sz="1500"/>
              <a:t> </a:t>
            </a:r>
            <a:r>
              <a:rPr lang="en-US" altLang="ko-KR" sz="1500"/>
              <a:t>0</a:t>
            </a:r>
            <a:r>
              <a:rPr lang="ko-KR" altLang="en-US" sz="1500"/>
              <a:t>  </a:t>
            </a:r>
            <a:r>
              <a:rPr lang="en-US" altLang="ko-KR" sz="1500"/>
              <a:t>-&gt;</a:t>
            </a:r>
            <a:r>
              <a:rPr lang="ko-KR" altLang="en-US" sz="1500"/>
              <a:t> </a:t>
            </a:r>
            <a:r>
              <a:rPr lang="ko-KR" altLang="en-US" sz="1500" b="1">
                <a:solidFill>
                  <a:srgbClr val="0000FF"/>
                </a:solidFill>
              </a:rPr>
              <a:t>펌프 정지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/>
              <a:t>계속해서 조건을 만족하면 펌프를 작동</a:t>
            </a:r>
            <a:r>
              <a:rPr lang="en-US" altLang="ko-KR" sz="1500"/>
              <a:t>.</a:t>
            </a:r>
            <a:r>
              <a:rPr lang="ko-KR" altLang="en-US" sz="1500"/>
              <a:t> 만족하지 않는다면 펌프를 중지시키는 알고리즘이다</a:t>
            </a:r>
            <a:r>
              <a:rPr lang="en-US" altLang="ko-KR" sz="1500"/>
              <a:t>.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endParaRPr lang="ko-KR" altLang="en-US" sz="1500"/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b="1"/>
              <a:t>● 수동모드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/>
              <a:t>수동모드는 논리 없이 </a:t>
            </a:r>
            <a:r>
              <a:rPr lang="en-US" altLang="ko-KR" sz="1500" b="1">
                <a:solidFill>
                  <a:srgbClr val="FF0000"/>
                </a:solidFill>
              </a:rPr>
              <a:t>ON</a:t>
            </a:r>
            <a:r>
              <a:rPr lang="en-US" altLang="ko-KR" sz="1500" b="1"/>
              <a:t>/</a:t>
            </a:r>
            <a:r>
              <a:rPr lang="en-US" altLang="ko-KR" sz="1500" b="1">
                <a:solidFill>
                  <a:srgbClr val="0000FF"/>
                </a:solidFill>
              </a:rPr>
              <a:t>OFF</a:t>
            </a:r>
            <a:r>
              <a:rPr lang="en-US" altLang="ko-KR" sz="1500"/>
              <a:t> </a:t>
            </a:r>
            <a:r>
              <a:rPr lang="ko-KR" altLang="en-US" sz="1500"/>
              <a:t>버튼에 의해서 지속적으로 작동될지 말지 결정이 된다</a:t>
            </a:r>
            <a:r>
              <a:rPr lang="en-US" altLang="ko-KR" sz="1500"/>
              <a:t>.</a:t>
            </a:r>
          </a:p>
        </p:txBody>
      </p:sp>
      <p:cxnSp>
        <p:nvCxnSpPr>
          <p:cNvPr id="4102" name="직선 화살표 연결선 4101"/>
          <p:cNvCxnSpPr/>
          <p:nvPr/>
        </p:nvCxnSpPr>
        <p:spPr>
          <a:xfrm rot="16200000" flipV="1">
            <a:off x="1151620" y="2528900"/>
            <a:ext cx="792088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3" name="타원 4102"/>
          <p:cNvSpPr/>
          <p:nvPr/>
        </p:nvSpPr>
        <p:spPr>
          <a:xfrm>
            <a:off x="1115616" y="2132856"/>
            <a:ext cx="288032" cy="2880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1560856"/>
            <a:ext cx="8496944" cy="3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05" name="TextBox 4104"/>
          <p:cNvSpPr txBox="1"/>
          <p:nvPr/>
        </p:nvSpPr>
        <p:spPr>
          <a:xfrm>
            <a:off x="4139952" y="1844824"/>
            <a:ext cx="4644008" cy="393494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91440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ko-KR" sz="1500" b="1">
                <a:solidFill>
                  <a:srgbClr val="3300FF"/>
                </a:solidFill>
              </a:rPr>
              <a:t>Q1. APP</a:t>
            </a:r>
            <a:r>
              <a:rPr lang="ko-KR" altLang="en-US" sz="1500" b="1">
                <a:solidFill>
                  <a:srgbClr val="3300FF"/>
                </a:solidFill>
              </a:rPr>
              <a:t>과 메인시스템은 실시간 연동</a:t>
            </a:r>
            <a:r>
              <a:rPr lang="en-US" altLang="ko-KR" sz="1500" b="1">
                <a:solidFill>
                  <a:srgbClr val="3300FF"/>
                </a:solidFill>
              </a:rPr>
              <a:t>?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ko-KR" altLang="en-US" sz="1500">
                <a:solidFill>
                  <a:srgbClr val="000000"/>
                </a:solidFill>
              </a:rPr>
              <a:t>실시간으로 연동이 되어있다</a:t>
            </a:r>
            <a:r>
              <a:rPr lang="en-US" altLang="ko-KR" sz="1500">
                <a:solidFill>
                  <a:srgbClr val="000000"/>
                </a:solidFill>
              </a:rPr>
              <a:t>.</a:t>
            </a:r>
            <a:r>
              <a:rPr lang="ko-KR" altLang="en-US" sz="1500">
                <a:solidFill>
                  <a:srgbClr val="000000"/>
                </a:solidFill>
              </a:rPr>
              <a:t> 데이터베이스의 상태로 현재 펌프 상태를 공유하여 제약을 걸거나 작동시킬 수 있다</a:t>
            </a:r>
            <a:r>
              <a:rPr lang="en-US" altLang="ko-KR" sz="1500">
                <a:solidFill>
                  <a:srgbClr val="000000"/>
                </a:solidFill>
              </a:rPr>
              <a:t>.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ko-KR" altLang="en-US" sz="1500">
              <a:solidFill>
                <a:srgbClr val="000000"/>
              </a:solidFill>
            </a:endParaRPr>
          </a:p>
          <a:p>
            <a:pPr lvl="0" algn="ctr" defTabSz="91440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ko-KR" altLang="en-US" sz="1500" b="1">
                <a:solidFill>
                  <a:srgbClr val="001AFF"/>
                </a:solidFill>
              </a:rPr>
              <a:t> </a:t>
            </a:r>
            <a:r>
              <a:rPr lang="en-US" altLang="ko-KR" sz="1500" b="1">
                <a:solidFill>
                  <a:srgbClr val="001AFF"/>
                </a:solidFill>
              </a:rPr>
              <a:t>Q2. AUTO</a:t>
            </a:r>
            <a:r>
              <a:rPr lang="ko-KR" altLang="en-US" sz="1500" b="1">
                <a:solidFill>
                  <a:srgbClr val="001AFF"/>
                </a:solidFill>
              </a:rPr>
              <a:t>와 </a:t>
            </a:r>
            <a:r>
              <a:rPr lang="en-US" altLang="ko-KR" sz="1500" b="1">
                <a:solidFill>
                  <a:srgbClr val="001AFF"/>
                </a:solidFill>
              </a:rPr>
              <a:t>PUMP</a:t>
            </a:r>
            <a:r>
              <a:rPr lang="ko-KR" altLang="en-US" sz="1500" b="1">
                <a:solidFill>
                  <a:srgbClr val="001AFF"/>
                </a:solidFill>
              </a:rPr>
              <a:t> 버튼은 동시에 켤 수 있나</a:t>
            </a:r>
            <a:r>
              <a:rPr lang="en-US" altLang="ko-KR" sz="1500" b="1">
                <a:solidFill>
                  <a:srgbClr val="001AFF"/>
                </a:solidFill>
              </a:rPr>
              <a:t>?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ko-KR" altLang="en-US" sz="1500">
                <a:solidFill>
                  <a:srgbClr val="000000"/>
                </a:solidFill>
              </a:rPr>
              <a:t>기본적으로 </a:t>
            </a:r>
            <a:r>
              <a:rPr lang="en-US" altLang="ko-KR" sz="1500">
                <a:solidFill>
                  <a:srgbClr val="3300FF"/>
                </a:solidFill>
              </a:rPr>
              <a:t>AUTO</a:t>
            </a:r>
            <a:r>
              <a:rPr lang="ko-KR" altLang="en-US" sz="1500">
                <a:solidFill>
                  <a:srgbClr val="000000"/>
                </a:solidFill>
              </a:rPr>
              <a:t>와 </a:t>
            </a:r>
            <a:r>
              <a:rPr lang="en-US" altLang="ko-KR" sz="1500">
                <a:solidFill>
                  <a:srgbClr val="FF0000"/>
                </a:solidFill>
              </a:rPr>
              <a:t>PUMP</a:t>
            </a:r>
            <a:r>
              <a:rPr lang="ko-KR" altLang="en-US" sz="1500">
                <a:solidFill>
                  <a:srgbClr val="000000"/>
                </a:solidFill>
              </a:rPr>
              <a:t>는 동시에 켤 수 없다</a:t>
            </a:r>
            <a:r>
              <a:rPr lang="en-US" altLang="ko-KR" sz="1500">
                <a:solidFill>
                  <a:srgbClr val="000000"/>
                </a:solidFill>
              </a:rPr>
              <a:t>.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ko-KR" sz="1500">
                <a:solidFill>
                  <a:srgbClr val="001AFF"/>
                </a:solidFill>
              </a:rPr>
              <a:t>AUTO</a:t>
            </a:r>
            <a:r>
              <a:rPr lang="ko-KR" altLang="en-US" sz="1500">
                <a:solidFill>
                  <a:srgbClr val="000000"/>
                </a:solidFill>
              </a:rPr>
              <a:t> 가 켜져있을때는 </a:t>
            </a:r>
            <a:r>
              <a:rPr lang="en-US" altLang="ko-KR" sz="1500">
                <a:solidFill>
                  <a:srgbClr val="001AFF"/>
                </a:solidFill>
              </a:rPr>
              <a:t>AUTO</a:t>
            </a:r>
            <a:r>
              <a:rPr lang="ko-KR" altLang="en-US" sz="1500">
                <a:solidFill>
                  <a:srgbClr val="000000"/>
                </a:solidFill>
              </a:rPr>
              <a:t> 알고리즘에 의해</a:t>
            </a:r>
            <a:r>
              <a:rPr lang="en-US" altLang="ko-KR" sz="1500">
                <a:solidFill>
                  <a:srgbClr val="000000"/>
                </a:solidFill>
              </a:rPr>
              <a:t>,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FF0000"/>
                </a:solidFill>
              </a:rPr>
              <a:t>PUMP</a:t>
            </a:r>
            <a:r>
              <a:rPr lang="ko-KR" altLang="en-US" sz="1500">
                <a:solidFill>
                  <a:srgbClr val="000000"/>
                </a:solidFill>
              </a:rPr>
              <a:t>가 켜져있으면 </a:t>
            </a:r>
            <a:r>
              <a:rPr lang="en-US" altLang="ko-KR" sz="1500">
                <a:solidFill>
                  <a:srgbClr val="FF0000"/>
                </a:solidFill>
              </a:rPr>
              <a:t>PUMP</a:t>
            </a:r>
            <a:r>
              <a:rPr lang="en-US" altLang="ko-KR" sz="1500">
                <a:solidFill>
                  <a:srgbClr val="000000"/>
                </a:solidFill>
              </a:rPr>
              <a:t> </a:t>
            </a:r>
            <a:r>
              <a:rPr lang="ko-KR" altLang="en-US" sz="1500">
                <a:solidFill>
                  <a:srgbClr val="000000"/>
                </a:solidFill>
              </a:rPr>
              <a:t>알고리즘에 의해 작동한다</a:t>
            </a:r>
            <a:r>
              <a:rPr lang="en-US" altLang="ko-KR" sz="1500">
                <a:solidFill>
                  <a:srgbClr val="000000"/>
                </a:solidFill>
              </a:rPr>
              <a:t>.</a:t>
            </a:r>
          </a:p>
          <a:p>
            <a:pPr lvl="0" algn="ctr" defTabSz="91440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ko-KR" sz="1500" b="1">
                <a:solidFill>
                  <a:srgbClr val="001AFF"/>
                </a:solidFill>
              </a:rPr>
              <a:t>Q3. </a:t>
            </a:r>
            <a:r>
              <a:rPr lang="ko-KR" altLang="en-US" sz="1500" b="1">
                <a:solidFill>
                  <a:srgbClr val="001AFF"/>
                </a:solidFill>
              </a:rPr>
              <a:t>메인시스템과 </a:t>
            </a:r>
            <a:r>
              <a:rPr lang="en-US" altLang="ko-KR" sz="1500" b="1">
                <a:solidFill>
                  <a:srgbClr val="001AFF"/>
                </a:solidFill>
              </a:rPr>
              <a:t>APP</a:t>
            </a:r>
            <a:r>
              <a:rPr lang="ko-KR" altLang="en-US" sz="1500" b="1">
                <a:solidFill>
                  <a:srgbClr val="001AFF"/>
                </a:solidFill>
              </a:rPr>
              <a:t> 버튼이 겹치지 않나</a:t>
            </a:r>
            <a:r>
              <a:rPr lang="en-US" altLang="ko-KR" sz="1500" b="1">
                <a:solidFill>
                  <a:srgbClr val="001AFF"/>
                </a:solidFill>
              </a:rPr>
              <a:t>?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ko-KR" altLang="en-US" sz="1500">
                <a:solidFill>
                  <a:srgbClr val="000000"/>
                </a:solidFill>
              </a:rPr>
              <a:t>메인시스템에서 </a:t>
            </a:r>
            <a:r>
              <a:rPr lang="en-US" altLang="ko-KR" sz="1500">
                <a:solidFill>
                  <a:srgbClr val="FF0000"/>
                </a:solidFill>
              </a:rPr>
              <a:t>PUMP</a:t>
            </a:r>
            <a:r>
              <a:rPr lang="ko-KR" altLang="en-US" sz="1500">
                <a:solidFill>
                  <a:srgbClr val="000000"/>
                </a:solidFill>
              </a:rPr>
              <a:t> 버튼이 켜져있으면 앱에서는 중복으로 켤 수 없다</a:t>
            </a:r>
            <a:r>
              <a:rPr lang="en-US" altLang="ko-KR" sz="1500">
                <a:solidFill>
                  <a:srgbClr val="000000"/>
                </a:solidFill>
              </a:rPr>
              <a:t>.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1AFF"/>
                </a:solidFill>
              </a:rPr>
              <a:t>AUTO</a:t>
            </a:r>
            <a:r>
              <a:rPr lang="ko-KR" altLang="en-US" sz="1500">
                <a:solidFill>
                  <a:srgbClr val="000000"/>
                </a:solidFill>
              </a:rPr>
              <a:t> 버튼도 마찬가지이다</a:t>
            </a:r>
            <a:r>
              <a:rPr lang="en-US" altLang="ko-KR" sz="1500">
                <a:solidFill>
                  <a:srgbClr val="000000"/>
                </a:solidFill>
              </a:rPr>
              <a:t>.</a:t>
            </a:r>
          </a:p>
          <a:p>
            <a:pPr lvl="0" algn="l" defTabSz="91440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ko-KR" sz="1500">
              <a:solidFill>
                <a:srgbClr val="000000"/>
              </a:solidFill>
            </a:endParaRPr>
          </a:p>
        </p:txBody>
      </p:sp>
      <p:grpSp>
        <p:nvGrpSpPr>
          <p:cNvPr id="4125" name="그룹 4124"/>
          <p:cNvGrpSpPr/>
          <p:nvPr/>
        </p:nvGrpSpPr>
        <p:grpSpPr>
          <a:xfrm>
            <a:off x="251520" y="1484784"/>
            <a:ext cx="3838575" cy="2209800"/>
            <a:chOff x="157361" y="2324100"/>
            <a:chExt cx="3838575" cy="2209800"/>
          </a:xfrm>
        </p:grpSpPr>
        <p:pic>
          <p:nvPicPr>
            <p:cNvPr id="4119" name="그림 4118"/>
            <p:cNvPicPr>
              <a:picLocks noChangeAspect="1"/>
            </p:cNvPicPr>
            <p:nvPr/>
          </p:nvPicPr>
          <p:blipFill rotWithShape="1">
            <a:blip r:embed="rId4" cstate="print">
              <a:lum/>
            </a:blip>
            <a:stretch>
              <a:fillRect/>
            </a:stretch>
          </p:blipFill>
          <p:spPr>
            <a:xfrm>
              <a:off x="157361" y="2324100"/>
              <a:ext cx="3838575" cy="2209800"/>
            </a:xfrm>
            <a:prstGeom prst="rect">
              <a:avLst/>
            </a:prstGeom>
            <a:noFill/>
          </p:spPr>
        </p:pic>
        <p:sp>
          <p:nvSpPr>
            <p:cNvPr id="4122" name="타원 4121"/>
            <p:cNvSpPr/>
            <p:nvPr/>
          </p:nvSpPr>
          <p:spPr>
            <a:xfrm>
              <a:off x="1115616" y="3429000"/>
              <a:ext cx="216024" cy="216024"/>
            </a:xfrm>
            <a:prstGeom prst="ellipse">
              <a:avLst/>
            </a:prstGeom>
            <a:noFill/>
            <a:ln w="25400" cap="flat" cmpd="sng" algn="ctr">
              <a:solidFill>
                <a:srgbClr val="000000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4</a:t>
              </a:r>
            </a:p>
          </p:txBody>
        </p:sp>
        <p:sp>
          <p:nvSpPr>
            <p:cNvPr id="4123" name="타원 4122"/>
            <p:cNvSpPr/>
            <p:nvPr/>
          </p:nvSpPr>
          <p:spPr>
            <a:xfrm>
              <a:off x="3275856" y="3429000"/>
              <a:ext cx="216024" cy="216024"/>
            </a:xfrm>
            <a:prstGeom prst="ellipse">
              <a:avLst/>
            </a:prstGeom>
            <a:noFill/>
            <a:ln w="25400" cap="flat" cmpd="sng" algn="ctr">
              <a:solidFill>
                <a:srgbClr val="000000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5</a:t>
              </a:r>
            </a:p>
          </p:txBody>
        </p:sp>
      </p:grpSp>
      <p:grpSp>
        <p:nvGrpSpPr>
          <p:cNvPr id="4129" name="그룹 4128"/>
          <p:cNvGrpSpPr/>
          <p:nvPr/>
        </p:nvGrpSpPr>
        <p:grpSpPr>
          <a:xfrm>
            <a:off x="1115616" y="3861048"/>
            <a:ext cx="2219325" cy="2160240"/>
            <a:chOff x="1128539" y="4077072"/>
            <a:chExt cx="2219325" cy="2160240"/>
          </a:xfrm>
        </p:grpSpPr>
        <p:pic>
          <p:nvPicPr>
            <p:cNvPr id="4126" name="그림 4125"/>
            <p:cNvPicPr>
              <a:picLocks noChangeAspect="1"/>
            </p:cNvPicPr>
            <p:nvPr/>
          </p:nvPicPr>
          <p:blipFill rotWithShape="1">
            <a:blip r:embed="rId5" cstate="print"/>
            <a:stretch>
              <a:fillRect/>
            </a:stretch>
          </p:blipFill>
          <p:spPr>
            <a:xfrm>
              <a:off x="1128539" y="4077072"/>
              <a:ext cx="2219325" cy="1895475"/>
            </a:xfrm>
            <a:prstGeom prst="rect">
              <a:avLst/>
            </a:prstGeom>
          </p:spPr>
        </p:pic>
        <p:sp>
          <p:nvSpPr>
            <p:cNvPr id="4127" name="직사각형 4126"/>
            <p:cNvSpPr/>
            <p:nvPr/>
          </p:nvSpPr>
          <p:spPr>
            <a:xfrm>
              <a:off x="1547664" y="5949280"/>
              <a:ext cx="1512167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anchor="ctr"/>
            <a:lstStyle/>
            <a:p>
              <a:pPr marL="0" indent="0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0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실시간 데이터베이스</a:t>
              </a:r>
              <a:endPara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4128" name="연결선: 구부러짐 4127"/>
            <p:cNvCxnSpPr>
              <a:stCxn id="4127" idx="1"/>
              <a:endCxn id="4126" idx="1"/>
            </p:cNvCxnSpPr>
            <p:nvPr/>
          </p:nvCxnSpPr>
          <p:spPr>
            <a:xfrm flipH="1" flipV="1">
              <a:off x="1128539" y="5024809"/>
              <a:ext cx="419125" cy="1068486"/>
            </a:xfrm>
            <a:prstGeom prst="curvedConnector3">
              <a:avLst>
                <a:gd name="adj1" fmla="val 213832"/>
              </a:avLst>
            </a:prstGeom>
            <a:ln w="12700" cap="rnd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1E015B-4B41-4027-8552-BED2256FF7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46" y="1122731"/>
            <a:ext cx="6887307" cy="5113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50740" y="1693176"/>
          <a:ext cx="4321259" cy="4184096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8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96">
                <a:tc rowSpan="7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S/W</a:t>
                      </a:r>
                      <a:endParaRPr lang="en-US" sz="9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Application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제어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Application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을 이용한 펌프 제어를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9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Application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AUTO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제어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메인시스템의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AUTO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모드 및 버튼을 제어한다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9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Application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PUMP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제어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메인시스템의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PUMP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모드 및 버튼을 제어한다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6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실시간 데이터 통신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Application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ESP8266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의 연동 및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Firebase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데이터베이스의 실시간 통신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 전송을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6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SMS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전송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특정 조건을 만족시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SMS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서비스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메시지를 전송한다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34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웹페이지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라즈베리파이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LCD View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구성을 위한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Firebase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연동 웹페이지를 구성한다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342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기상레이더 분석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OpenCV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활용해 기상레이더 분석한다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795857" y="1330724"/>
          <a:ext cx="4102736" cy="4830158"/>
        </p:xfrm>
        <a:graphic>
          <a:graphicData uri="http://schemas.openxmlformats.org/drawingml/2006/table">
            <a:tbl>
              <a:tblPr/>
              <a:tblGrid>
                <a:gridCol w="49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3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13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03"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레이저센서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값 출력</a:t>
                      </a:r>
                    </a:p>
                  </a:txBody>
                  <a:tcPr marL="64770" marR="64770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레이저 센서를 통한 거리 측정을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8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라즈베리파이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LCD</a:t>
                      </a:r>
                    </a:p>
                  </a:txBody>
                  <a:tcPr marL="64770" marR="64770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화면 구성을 위한 시스템으로 라즈베리파이를 사용하고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LCD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부착후 웹페이지를 출력한다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2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펌프 제어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SSR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을 이용하여 펌프 제어 및 작동을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65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ESP8266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웹서버 통신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ESP8266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에서 와이파이로 웹 서버 통신을 하고 데이터를 받아오거나 센서값을 외부로 전송할 수 있도록 연결한다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2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AUTO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버튼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메인시스템의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AUTO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버튼으로 펌프가 일정조건 충족시 펌프를 작동시킨다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2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PUMP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버튼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메인시스템의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PUMP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버튼으로 펌프를 조건없이 작동시킨다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12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초기값 버튼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AUTO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버튼의 조건을 만들어 주기 위한 초기값 설정 버튼이다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09" y="2056965"/>
          <a:ext cx="8547580" cy="2364615"/>
        </p:xfrm>
        <a:graphic>
          <a:graphicData uri="http://schemas.openxmlformats.org/drawingml/2006/table">
            <a:tbl>
              <a:tblPr firstRow="1" bandRow="1"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BTN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BTN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-01-01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자동모드설정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BTN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-01-02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수동모드설정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BTN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-01-0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레이저센서 거리측정값 저장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초기값 설정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)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MSG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MSG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위험알림 메시지 전송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조건달성시 자동전송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)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23528" y="1268760"/>
            <a:ext cx="2716861" cy="5065675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213550" y="1268760"/>
            <a:ext cx="2716899" cy="506583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572000" y="764703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메인 시스템</a:t>
            </a:r>
          </a:p>
        </p:txBody>
      </p:sp>
      <p:pic>
        <p:nvPicPr>
          <p:cNvPr id="37" name="그림 36"/>
          <p:cNvPicPr/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6103572" y="1268760"/>
            <a:ext cx="2716899" cy="5065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5" name="그림 34"/>
          <p:cNvPicPr/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012160" y="1315495"/>
            <a:ext cx="2716899" cy="506583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572000" y="764703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메인 시스템</a:t>
            </a:r>
          </a:p>
        </p:txBody>
      </p:sp>
      <p:pic>
        <p:nvPicPr>
          <p:cNvPr id="37" name="그림 36"/>
          <p:cNvPicPr/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251520" y="1268760"/>
            <a:ext cx="2716899" cy="5065833"/>
          </a:xfrm>
          <a:prstGeom prst="rect">
            <a:avLst/>
          </a:prstGeom>
        </p:spPr>
      </p:pic>
      <p:pic>
        <p:nvPicPr>
          <p:cNvPr id="38" name="그림 37"/>
          <p:cNvPicPr/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3203848" y="1268760"/>
            <a:ext cx="2716899" cy="5065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69776" y="1283908"/>
            <a:ext cx="8406680" cy="4952609"/>
          </a:xfrm>
          <a:prstGeom prst="rect">
            <a:avLst/>
          </a:prstGeom>
        </p:spPr>
      </p:pic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5" cstate="print"/>
          <a:srcRect r="32220"/>
          <a:stretch>
            <a:fillRect/>
          </a:stretch>
        </p:blipFill>
        <p:spPr>
          <a:xfrm>
            <a:off x="5580112" y="3429000"/>
            <a:ext cx="2918151" cy="259228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5508104" y="1412776"/>
            <a:ext cx="3143688" cy="192431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572000" y="764703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문자 메시지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(3)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572000" y="764703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3.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웹페이지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(Viewer)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955949" y="1268760"/>
            <a:ext cx="2967979" cy="4994770"/>
          </a:xfrm>
          <a:prstGeom prst="rect">
            <a:avLst/>
          </a:prstGeom>
        </p:spPr>
      </p:pic>
      <p:pic>
        <p:nvPicPr>
          <p:cNvPr id="37" name="그림 36"/>
          <p:cNvPicPr/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5004048" y="1268760"/>
            <a:ext cx="2967851" cy="4994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(4)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572000" y="764703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4.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Application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(App inventer)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89756" y="1412776"/>
            <a:ext cx="896448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(4)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572000" y="764703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4.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Application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(App inventer)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0" y="1196752"/>
            <a:ext cx="9144000" cy="4989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(5)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572000" y="764703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5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0" u="none" strike="noStrike" kern="1200" cap="none" spc="0" normalizeH="0" baseline="0" dirty="0" err="1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OpenCV</a:t>
            </a:r>
            <a:endParaRPr kumimoji="0" lang="en-US" altLang="ko-KR" sz="1800" b="1" i="0" u="none" strike="noStrike" kern="1200" cap="none" spc="0" normalizeH="0" baseline="0" dirty="0">
              <a:solidFill>
                <a:srgbClr val="3057B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5616" y="1435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3725" y="1435023"/>
            <a:ext cx="8556550" cy="4921327"/>
            <a:chOff x="389697" y="1435023"/>
            <a:chExt cx="8556550" cy="49213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97" y="1435024"/>
              <a:ext cx="4254312" cy="492132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9" y="1435023"/>
              <a:ext cx="4302238" cy="4921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05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(5)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572000" y="764703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5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0" u="none" strike="noStrike" kern="1200" cap="none" spc="0" normalizeH="0" baseline="0" dirty="0" err="1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OpenCV</a:t>
            </a:r>
            <a:endParaRPr kumimoji="0" lang="en-US" altLang="ko-KR" sz="1800" b="1" i="0" u="none" strike="noStrike" kern="1200" cap="none" spc="0" normalizeH="0" baseline="0" dirty="0">
              <a:solidFill>
                <a:srgbClr val="3057B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5616" y="1435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8968" y="1628831"/>
            <a:ext cx="8468124" cy="4230829"/>
            <a:chOff x="424356" y="1625132"/>
            <a:chExt cx="8468124" cy="423082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56" y="1640245"/>
              <a:ext cx="3005513" cy="42157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70" y="1625132"/>
              <a:ext cx="2798314" cy="421571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640244"/>
              <a:ext cx="2664296" cy="4215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7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환경 및 설명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09415"/>
              </p:ext>
            </p:extLst>
          </p:nvPr>
        </p:nvGraphicFramePr>
        <p:xfrm>
          <a:off x="450882" y="1268760"/>
          <a:ext cx="8237681" cy="4082052"/>
        </p:xfrm>
        <a:graphic>
          <a:graphicData uri="http://schemas.openxmlformats.org/drawingml/2006/table">
            <a:tbl>
              <a:tblPr firstRow="1" bandRow="1"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  <a:endParaRPr lang="ko-KR" altLang="en-US" sz="1050" b="1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 Inventer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Hosting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46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Firebase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웹페이지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Application,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분석 툴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활용하여 기상레이더 분석 툴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110483"/>
                  </a:ext>
                </a:extLst>
              </a:tr>
              <a:tr h="401190">
                <a:tc rowSpan="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42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LCD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시나리오</a:t>
            </a:r>
            <a:endParaRPr kumimoji="0" lang="ko-KR" altLang="en-US" sz="105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196752"/>
            <a:ext cx="9144000" cy="5037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2256" y="1196752"/>
            <a:ext cx="8454200" cy="51913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718683" y="2625246"/>
            <a:ext cx="1373451" cy="223152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718683" y="4857494"/>
            <a:ext cx="1368152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APP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초기 화면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앱에서 실시간 반영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945512" y="1257783"/>
            <a:ext cx="1373571" cy="223155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950931" y="3489342"/>
            <a:ext cx="136815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APP AUTO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endParaRPr kumimoji="0" lang="en-US" altLang="ko-KR" sz="1000" b="1" i="0" u="none" strike="noStrike" kern="1200" cap="none" spc="0" normalizeH="0" baseline="0">
              <a:solidFill>
                <a:srgbClr val="3057B9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화면</a:t>
            </a:r>
          </a:p>
        </p:txBody>
      </p:sp>
      <p:pic>
        <p:nvPicPr>
          <p:cNvPr id="18" name="그림 17"/>
          <p:cNvPicPr/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3945512" y="3850071"/>
            <a:ext cx="1373571" cy="223155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50931" y="6081630"/>
            <a:ext cx="136815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APP PUMP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endParaRPr kumimoji="0" lang="en-US" altLang="ko-KR" sz="1000" b="1" i="0" u="none" strike="noStrike" kern="1200" cap="none" spc="0" normalizeH="0" baseline="0">
              <a:solidFill>
                <a:srgbClr val="3057B9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화면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3230851" y="4065406"/>
            <a:ext cx="504056" cy="360040"/>
          </a:xfrm>
          <a:prstGeom prst="straightConnector1">
            <a:avLst/>
          </a:prstGeom>
          <a:noFill/>
          <a:ln w="63500" cap="rnd" cmpd="sng" algn="ctr">
            <a:solidFill>
              <a:srgbClr val="000000">
                <a:alpha val="50000"/>
              </a:srgbClr>
            </a:solidFill>
            <a:prstDash val="solid"/>
            <a:bevel/>
            <a:tailEnd type="arrow"/>
          </a:ln>
        </p:spPr>
      </p:cxnSp>
      <p:cxnSp>
        <p:nvCxnSpPr>
          <p:cNvPr id="23" name="직선 화살표 연결선 22"/>
          <p:cNvCxnSpPr/>
          <p:nvPr/>
        </p:nvCxnSpPr>
        <p:spPr>
          <a:xfrm rot="5400000" flipH="1" flipV="1">
            <a:off x="3302859" y="2841270"/>
            <a:ext cx="432048" cy="432048"/>
          </a:xfrm>
          <a:prstGeom prst="straightConnector1">
            <a:avLst/>
          </a:prstGeom>
          <a:noFill/>
          <a:ln w="63500" cap="rnd" cmpd="sng" algn="ctr">
            <a:solidFill>
              <a:srgbClr val="000000">
                <a:alpha val="50000"/>
              </a:srgbClr>
            </a:solidFill>
            <a:prstDash val="solid"/>
            <a:bevel/>
            <a:tailEnd type="arrow"/>
          </a:ln>
        </p:spPr>
      </p:cxnSp>
      <p:pic>
        <p:nvPicPr>
          <p:cNvPr id="24" name="그림 23"/>
          <p:cNvPicPr/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5424385" y="3850071"/>
            <a:ext cx="1373571" cy="2231559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 rotWithShape="1">
          <a:blip r:embed="rId8" cstate="print"/>
          <a:stretch>
            <a:fillRect/>
          </a:stretch>
        </p:blipFill>
        <p:spPr>
          <a:xfrm>
            <a:off x="5424385" y="1257783"/>
            <a:ext cx="1373571" cy="223155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5301081" y="3489342"/>
            <a:ext cx="1620180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1-1.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AUTO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상태에서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P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UMP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불가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02070" y="6081630"/>
            <a:ext cx="181820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2-1.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PUMP ON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상태에서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AUTO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ON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불가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9" cstate="print"/>
          <a:stretch>
            <a:fillRect/>
          </a:stretch>
        </p:blipFill>
        <p:spPr>
          <a:xfrm>
            <a:off x="1934707" y="1329102"/>
            <a:ext cx="936104" cy="1288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424355" y="1628801"/>
            <a:ext cx="2520000" cy="40761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145130" y="1628800"/>
            <a:ext cx="2520000" cy="40761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5868424" y="1628800"/>
            <a:ext cx="2520000" cy="407617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203848" y="2287322"/>
            <a:ext cx="432048" cy="3495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  <p:sp>
        <p:nvSpPr>
          <p:cNvPr id="17" name="타원 16"/>
          <p:cNvSpPr/>
          <p:nvPr/>
        </p:nvSpPr>
        <p:spPr>
          <a:xfrm>
            <a:off x="5904170" y="2564904"/>
            <a:ext cx="432048" cy="3600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  <p:sp>
        <p:nvSpPr>
          <p:cNvPr id="18" name="직사각형 17"/>
          <p:cNvSpPr/>
          <p:nvPr/>
        </p:nvSpPr>
        <p:spPr>
          <a:xfrm>
            <a:off x="3351501" y="5736824"/>
            <a:ext cx="2245258" cy="287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 dirty="0">
                <a:solidFill>
                  <a:srgbClr val="3057B9"/>
                </a:solidFill>
              </a:rPr>
              <a:t>(</a:t>
            </a:r>
            <a:r>
              <a:rPr lang="ko-KR" altLang="en-US" sz="1700" b="1" dirty="0">
                <a:solidFill>
                  <a:srgbClr val="FF843A"/>
                </a:solidFill>
              </a:rPr>
              <a:t>메인</a:t>
            </a:r>
            <a:r>
              <a:rPr lang="en-US" altLang="ko-KR" sz="1700" b="1" dirty="0">
                <a:solidFill>
                  <a:srgbClr val="3057B9"/>
                </a:solidFill>
              </a:rPr>
              <a:t>)AUTO</a:t>
            </a:r>
            <a:r>
              <a:rPr lang="ko-KR" altLang="en-US" sz="1700" b="1" dirty="0">
                <a:solidFill>
                  <a:srgbClr val="3057B9"/>
                </a:solidFill>
              </a:rPr>
              <a:t> </a:t>
            </a:r>
            <a:r>
              <a:rPr lang="ko-KR" altLang="en-US" sz="1700" b="1" dirty="0" err="1">
                <a:solidFill>
                  <a:srgbClr val="3057B9"/>
                </a:solidFill>
              </a:rPr>
              <a:t>작동시</a:t>
            </a:r>
            <a:endParaRPr lang="ko-KR" altLang="en-US" sz="1700" b="1" dirty="0">
              <a:solidFill>
                <a:srgbClr val="3057B9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19800" y="5733256"/>
            <a:ext cx="2233615" cy="291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 dirty="0">
                <a:solidFill>
                  <a:srgbClr val="3057B9"/>
                </a:solidFill>
              </a:rPr>
              <a:t>(</a:t>
            </a:r>
            <a:r>
              <a:rPr lang="ko-KR" altLang="en-US" sz="1700" b="1" dirty="0">
                <a:solidFill>
                  <a:srgbClr val="FF843A"/>
                </a:solidFill>
              </a:rPr>
              <a:t>메인</a:t>
            </a:r>
            <a:r>
              <a:rPr lang="en-US" altLang="ko-KR" sz="1700" b="1" dirty="0">
                <a:solidFill>
                  <a:srgbClr val="3057B9"/>
                </a:solidFill>
              </a:rPr>
              <a:t>)PUMP</a:t>
            </a:r>
            <a:r>
              <a:rPr lang="ko-KR" altLang="en-US" sz="1700" b="1" dirty="0">
                <a:solidFill>
                  <a:srgbClr val="3057B9"/>
                </a:solidFill>
              </a:rPr>
              <a:t> </a:t>
            </a:r>
            <a:r>
              <a:rPr lang="ko-KR" altLang="en-US" sz="1700" b="1" dirty="0" err="1">
                <a:solidFill>
                  <a:srgbClr val="3057B9"/>
                </a:solidFill>
              </a:rPr>
              <a:t>작동시</a:t>
            </a:r>
            <a:endParaRPr lang="ko-KR" altLang="en-US" sz="1700" b="1" dirty="0">
              <a:solidFill>
                <a:srgbClr val="3057B9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6894" y="5726954"/>
            <a:ext cx="1475391" cy="3271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 dirty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메인 시스템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시나리오</a:t>
            </a:r>
            <a:endParaRPr kumimoji="0" lang="ko-KR" altLang="en-US" sz="105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1484784"/>
            <a:ext cx="4219652" cy="4656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1500"/>
              <a:t>센서 값을 메인 시스템으로 전달</a:t>
            </a:r>
          </a:p>
          <a:p>
            <a:pPr marL="342900" indent="-342900">
              <a:buAutoNum type="arabicPeriod"/>
              <a:defRPr/>
            </a:pPr>
            <a:endParaRPr lang="ko-KR" altLang="en-US" sz="1500"/>
          </a:p>
          <a:p>
            <a:pPr marL="342900" indent="-342900">
              <a:buAutoNum type="arabicPeriod"/>
              <a:defRPr/>
            </a:pPr>
            <a:r>
              <a:rPr lang="en-US" altLang="ko-KR" sz="1500"/>
              <a:t>Firebase database </a:t>
            </a:r>
            <a:r>
              <a:rPr lang="ko-KR" altLang="en-US" sz="1500"/>
              <a:t>연동 </a:t>
            </a:r>
            <a:r>
              <a:rPr lang="en-US" altLang="ko-KR" sz="1500"/>
              <a:t>(</a:t>
            </a:r>
            <a:r>
              <a:rPr lang="ko-KR" altLang="en-US" sz="1500"/>
              <a:t>메인 시스템</a:t>
            </a:r>
            <a:r>
              <a:rPr lang="en-US" altLang="ko-KR" sz="1500"/>
              <a:t>, </a:t>
            </a:r>
            <a:r>
              <a:rPr lang="ko-KR" altLang="en-US" sz="1500"/>
              <a:t>애플리케이션</a:t>
            </a:r>
            <a:r>
              <a:rPr lang="en-US" altLang="ko-KR" sz="1500"/>
              <a:t>, </a:t>
            </a:r>
            <a:r>
              <a:rPr lang="ko-KR" altLang="en-US" sz="1500"/>
              <a:t>웹페이지</a:t>
            </a:r>
            <a:r>
              <a:rPr lang="en-US" altLang="ko-KR" sz="1500"/>
              <a:t>)</a:t>
            </a:r>
          </a:p>
          <a:p>
            <a:pPr marL="342900" indent="-342900">
              <a:buAutoNum type="arabicPeriod"/>
              <a:defRPr/>
            </a:pPr>
            <a:endParaRPr lang="ko-KR" altLang="en-US" sz="1500"/>
          </a:p>
          <a:p>
            <a:pPr marL="342900" indent="-342900">
              <a:buAutoNum type="arabicPeriod"/>
              <a:defRPr/>
            </a:pPr>
            <a:r>
              <a:rPr lang="ko-KR" altLang="en-US" sz="1500"/>
              <a:t>메인 시스템 정보를 </a:t>
            </a:r>
            <a:r>
              <a:rPr lang="en-US" altLang="ko-KR" sz="1500"/>
              <a:t>Firebase </a:t>
            </a:r>
            <a:r>
              <a:rPr lang="ko-KR" altLang="en-US" sz="1500"/>
              <a:t>통해서 실시간으로 전달받고</a:t>
            </a:r>
            <a:r>
              <a:rPr lang="en-US" altLang="ko-KR" sz="1500"/>
              <a:t> </a:t>
            </a:r>
            <a:r>
              <a:rPr lang="ko-KR" altLang="en-US" sz="1500"/>
              <a:t>애플리케이션을 통해 실시간으로 제어</a:t>
            </a:r>
          </a:p>
          <a:p>
            <a:pPr marL="342900" indent="-342900">
              <a:buAutoNum type="arabicPeriod"/>
              <a:defRPr/>
            </a:pPr>
            <a:endParaRPr lang="ko-KR" altLang="en-US" sz="1500"/>
          </a:p>
          <a:p>
            <a:pPr marL="342900" indent="-342900">
              <a:buAutoNum type="arabicPeriod"/>
              <a:defRPr/>
            </a:pPr>
            <a:r>
              <a:rPr lang="en-US" altLang="ko-KR" sz="1500"/>
              <a:t>Firebase</a:t>
            </a:r>
            <a:r>
              <a:rPr lang="ko-KR" altLang="en-US" sz="1500"/>
              <a:t> 연동으로 웹페이지 구성</a:t>
            </a:r>
            <a:r>
              <a:rPr lang="en-US" altLang="ko-KR" sz="1500"/>
              <a:t>, </a:t>
            </a:r>
            <a:r>
              <a:rPr lang="ko-KR" altLang="en-US" sz="1500"/>
              <a:t>현장에 설치된 </a:t>
            </a:r>
            <a:r>
              <a:rPr lang="en-US" altLang="ko-KR" sz="1500"/>
              <a:t>LCD</a:t>
            </a:r>
            <a:r>
              <a:rPr lang="ko-KR" altLang="en-US" sz="1500"/>
              <a:t>에서 센서 및 버튼값 실시간 상태표시</a:t>
            </a:r>
            <a:r>
              <a:rPr lang="en-US" altLang="ko-KR" sz="1500"/>
              <a:t> </a:t>
            </a:r>
          </a:p>
          <a:p>
            <a:pPr marL="342900" indent="-342900">
              <a:buAutoNum type="arabicPeriod"/>
              <a:defRPr/>
            </a:pPr>
            <a:endParaRPr lang="en-US" altLang="ko-KR" sz="1500"/>
          </a:p>
          <a:p>
            <a:pPr marL="342900" indent="-342900">
              <a:buAutoNum type="arabicPeriod"/>
              <a:defRPr/>
            </a:pPr>
            <a:r>
              <a:rPr lang="ko-KR" altLang="en-US" sz="1500"/>
              <a:t>웹 서버와 </a:t>
            </a:r>
            <a:r>
              <a:rPr lang="en-US" altLang="ko-KR" sz="1500"/>
              <a:t>SMS </a:t>
            </a:r>
            <a:r>
              <a:rPr lang="ko-KR" altLang="en-US" sz="1500"/>
              <a:t>서비스 연동</a:t>
            </a:r>
          </a:p>
          <a:p>
            <a:pPr marL="342900" indent="-342900">
              <a:buAutoNum type="arabicPeriod"/>
              <a:defRPr/>
            </a:pPr>
            <a:endParaRPr lang="ko-KR" altLang="en-US" sz="1500"/>
          </a:p>
          <a:p>
            <a:pPr marL="342900" indent="-342900">
              <a:buAutoNum type="arabicPeriod"/>
              <a:defRPr/>
            </a:pPr>
            <a:r>
              <a:rPr lang="ko-KR" altLang="en-US" sz="1500"/>
              <a:t>정해진 수위 도달 시 관리자에게 </a:t>
            </a:r>
            <a:r>
              <a:rPr lang="en-US" altLang="ko-KR" sz="1500"/>
              <a:t>SMS </a:t>
            </a:r>
            <a:r>
              <a:rPr lang="ko-KR" altLang="en-US" sz="1500"/>
              <a:t>전송</a:t>
            </a:r>
          </a:p>
          <a:p>
            <a:pPr marL="342900" indent="-342900">
              <a:buAutoNum type="arabicPeriod"/>
              <a:defRPr/>
            </a:pPr>
            <a:endParaRPr lang="ko-KR" altLang="en-US" sz="1500"/>
          </a:p>
          <a:p>
            <a:pPr marL="342900" indent="-342900">
              <a:buAutoNum type="arabicPeriod"/>
              <a:defRPr/>
            </a:pPr>
            <a:r>
              <a:rPr lang="en-US" altLang="ko-KR" sz="1500"/>
              <a:t>OpenCV</a:t>
            </a:r>
            <a:r>
              <a:rPr lang="ko-KR" altLang="en-US" sz="1500"/>
              <a:t>에서 </a:t>
            </a:r>
            <a:r>
              <a:rPr lang="en-US" altLang="ko-KR" sz="1500"/>
              <a:t>Firebase</a:t>
            </a:r>
            <a:r>
              <a:rPr lang="ko-KR" altLang="en-US" sz="1500"/>
              <a:t>로 분석 값을 전달</a:t>
            </a:r>
          </a:p>
          <a:p>
            <a:pPr marL="342900" indent="-342900">
              <a:buAutoNum type="arabicPeriod"/>
              <a:defRPr/>
            </a:pPr>
            <a:endParaRPr lang="en-US" altLang="ko-KR" sz="1500"/>
          </a:p>
          <a:p>
            <a:pPr marL="342900" indent="-342900">
              <a:buAutoNum type="arabicPeriod"/>
              <a:defRPr/>
            </a:pPr>
            <a:endParaRPr lang="ko-KR" altLang="en-US" sz="150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519" y="2062172"/>
            <a:ext cx="4248472" cy="3167027"/>
          </a:xfrm>
          <a:prstGeom prst="rect">
            <a:avLst/>
          </a:prstGeom>
        </p:spPr>
      </p:pic>
      <p:sp>
        <p:nvSpPr>
          <p:cNvPr id="39" name="타원 19"/>
          <p:cNvSpPr/>
          <p:nvPr/>
        </p:nvSpPr>
        <p:spPr>
          <a:xfrm>
            <a:off x="1187624" y="2348880"/>
            <a:ext cx="216024" cy="216024"/>
          </a:xfrm>
          <a:prstGeom prst="ellipse">
            <a:avLst/>
          </a:prstGeom>
          <a:noFill/>
          <a:ln w="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타원 19"/>
          <p:cNvSpPr/>
          <p:nvPr/>
        </p:nvSpPr>
        <p:spPr>
          <a:xfrm>
            <a:off x="2699792" y="2132856"/>
            <a:ext cx="216024" cy="216024"/>
          </a:xfrm>
          <a:prstGeom prst="ellipse">
            <a:avLst/>
          </a:prstGeom>
          <a:noFill/>
          <a:ln w="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5</a:t>
            </a:r>
          </a:p>
        </p:txBody>
      </p:sp>
      <p:sp>
        <p:nvSpPr>
          <p:cNvPr id="41" name="타원 19"/>
          <p:cNvSpPr/>
          <p:nvPr/>
        </p:nvSpPr>
        <p:spPr>
          <a:xfrm>
            <a:off x="3563888" y="1988840"/>
            <a:ext cx="216024" cy="216024"/>
          </a:xfrm>
          <a:prstGeom prst="ellipse">
            <a:avLst/>
          </a:prstGeom>
          <a:noFill/>
          <a:ln w="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</a:t>
            </a:r>
          </a:p>
        </p:txBody>
      </p:sp>
      <p:sp>
        <p:nvSpPr>
          <p:cNvPr id="42" name="타원 19"/>
          <p:cNvSpPr/>
          <p:nvPr/>
        </p:nvSpPr>
        <p:spPr>
          <a:xfrm>
            <a:off x="899592" y="4581128"/>
            <a:ext cx="216024" cy="216024"/>
          </a:xfrm>
          <a:prstGeom prst="ellipse">
            <a:avLst/>
          </a:prstGeom>
          <a:noFill/>
          <a:ln w="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sp>
        <p:nvSpPr>
          <p:cNvPr id="43" name="타원 19"/>
          <p:cNvSpPr/>
          <p:nvPr/>
        </p:nvSpPr>
        <p:spPr>
          <a:xfrm>
            <a:off x="2339752" y="3717032"/>
            <a:ext cx="216024" cy="216024"/>
          </a:xfrm>
          <a:prstGeom prst="ellipse">
            <a:avLst/>
          </a:prstGeom>
          <a:noFill/>
          <a:ln w="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sp>
        <p:nvSpPr>
          <p:cNvPr id="44" name="타원 19"/>
          <p:cNvSpPr/>
          <p:nvPr/>
        </p:nvSpPr>
        <p:spPr>
          <a:xfrm>
            <a:off x="3851920" y="4581128"/>
            <a:ext cx="216024" cy="216024"/>
          </a:xfrm>
          <a:prstGeom prst="ellipse">
            <a:avLst/>
          </a:prstGeom>
          <a:noFill/>
          <a:ln w="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sp>
        <p:nvSpPr>
          <p:cNvPr id="45" name="타원 19"/>
          <p:cNvSpPr/>
          <p:nvPr/>
        </p:nvSpPr>
        <p:spPr>
          <a:xfrm>
            <a:off x="2555776" y="5085184"/>
            <a:ext cx="216024" cy="216024"/>
          </a:xfrm>
          <a:prstGeom prst="ellipse">
            <a:avLst/>
          </a:prstGeom>
          <a:noFill/>
          <a:ln w="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11560" y="1460575"/>
            <a:ext cx="3627216" cy="3936848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4860032" y="1460634"/>
            <a:ext cx="3627093" cy="3936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734443"/>
              </p:ext>
            </p:extLst>
          </p:nvPr>
        </p:nvGraphicFramePr>
        <p:xfrm>
          <a:off x="5705818" y="888222"/>
          <a:ext cx="3185701" cy="5678912"/>
        </p:xfrm>
        <a:graphic>
          <a:graphicData uri="http://schemas.openxmlformats.org/drawingml/2006/table">
            <a:tbl>
              <a:tblPr firstRow="1" bandRow="1"/>
              <a:tblGrid>
                <a:gridCol w="6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11">
                <a:tc row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/>
                        <a:t>LCD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NodeMCU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NodeMCU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NodeMCU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의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SDA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en-US" altLang="ko-KR" sz="900"/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</a:rPr>
                        <a:t>SCL</a:t>
                      </a:r>
                      <a:endParaRPr lang="en-US" sz="900" kern="0" spc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ctr" defTabSz="6858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NodeMCU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의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SCL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511">
                <a:tc rowSpan="10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PCF8574</a:t>
                      </a:r>
                      <a:endParaRPr 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NodeMCU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NodeMCU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NodeMCU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의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SDA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6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ctr" defTabSz="6858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NodeMCU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의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SCL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</a:rPr>
                        <a:t>P0</a:t>
                      </a:r>
                      <a:endParaRPr lang="en-US" sz="900" kern="0" spc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3 Color 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913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P1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3 Color 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85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3 Color 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22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</a:rPr>
                        <a:t>P3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</a:rPr>
                        <a:t>초기값 버튼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900" b="0" i="0" u="none" strike="noStrike" kern="0" cap="none" spc="0" normalizeH="0" baseline="0" dirty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P4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ctr" defTabSz="6858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</a:rPr>
                        <a:t>자동모드 버튼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900" b="0" i="0" u="none" strike="noStrike" kern="0" cap="none" spc="0" normalizeH="0" baseline="0" dirty="0"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P5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ctr" defTabSz="6858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</a:rPr>
                        <a:t>펌프 버튼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PCF8574</a:t>
                      </a:r>
                      <a:endParaRPr 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GND,VCC</a:t>
                      </a:r>
                    </a:p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SDA, SCL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ctr" defTabSz="6858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</a:rPr>
                        <a:t>위의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</a:rPr>
                        <a:t>PCF8574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</a:rPr>
                        <a:t>와 같음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6078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P0~P4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ctr" defTabSz="6858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</a:rPr>
                        <a:t>레이저 센서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63059"/>
                  </a:ext>
                </a:extLst>
              </a:tr>
              <a:tr h="217511">
                <a:tc rowSpan="6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NodeMCU</a:t>
                      </a:r>
                      <a:endParaRPr 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LCD, VL53L1X, PCF8574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ctr" defTabSz="6858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LCD, VL53L1X, PCF8574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SSR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접지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5V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3.3V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로 변환 후 전달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Vin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외부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C9BEFB2-0454-48AD-9338-6DE9D803C6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50482"/>
            <a:ext cx="5420990" cy="493746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EAF6634-02BA-4573-9D2A-6BCF313FCF37}"/>
              </a:ext>
            </a:extLst>
          </p:cNvPr>
          <p:cNvSpPr/>
          <p:nvPr/>
        </p:nvSpPr>
        <p:spPr>
          <a:xfrm>
            <a:off x="1043608" y="2852936"/>
            <a:ext cx="178895" cy="1622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61A150-D34A-4AF1-8320-287AC3196E6D}"/>
              </a:ext>
            </a:extLst>
          </p:cNvPr>
          <p:cNvSpPr/>
          <p:nvPr/>
        </p:nvSpPr>
        <p:spPr>
          <a:xfrm>
            <a:off x="5981128" y="2771791"/>
            <a:ext cx="178895" cy="1622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E745173-D570-4DDB-81B4-C6E4F5DB16CA}"/>
              </a:ext>
            </a:extLst>
          </p:cNvPr>
          <p:cNvSpPr/>
          <p:nvPr/>
        </p:nvSpPr>
        <p:spPr>
          <a:xfrm>
            <a:off x="1043607" y="3458973"/>
            <a:ext cx="178895" cy="1622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B3DDB5-DB1D-401F-8839-88D8E8C3AACB}"/>
              </a:ext>
            </a:extLst>
          </p:cNvPr>
          <p:cNvSpPr/>
          <p:nvPr/>
        </p:nvSpPr>
        <p:spPr>
          <a:xfrm>
            <a:off x="5981128" y="4149080"/>
            <a:ext cx="178895" cy="1622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50" name="그림 2049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440762" y="1356853"/>
            <a:ext cx="2043006" cy="4144292"/>
          </a:xfrm>
          <a:prstGeom prst="rect">
            <a:avLst/>
          </a:prstGeom>
        </p:spPr>
      </p:pic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2987824" y="1412776"/>
            <a:ext cx="2164097" cy="4032448"/>
          </a:xfrm>
          <a:prstGeom prst="rect">
            <a:avLst/>
          </a:prstGeom>
        </p:spPr>
      </p:pic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5600146" y="2587914"/>
            <a:ext cx="3364340" cy="1682170"/>
          </a:xfrm>
          <a:prstGeom prst="rect">
            <a:avLst/>
          </a:prstGeom>
        </p:spPr>
      </p:pic>
      <p:sp>
        <p:nvSpPr>
          <p:cNvPr id="2054" name="직사각형 2053"/>
          <p:cNvSpPr/>
          <p:nvPr/>
        </p:nvSpPr>
        <p:spPr>
          <a:xfrm>
            <a:off x="179512" y="5517232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Application</a:t>
            </a:r>
          </a:p>
        </p:txBody>
      </p:sp>
      <p:sp>
        <p:nvSpPr>
          <p:cNvPr id="2056" name="직사각형 2055"/>
          <p:cNvSpPr/>
          <p:nvPr/>
        </p:nvSpPr>
        <p:spPr>
          <a:xfrm>
            <a:off x="2771800" y="5517232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 dirty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메인 시스템</a:t>
            </a:r>
          </a:p>
        </p:txBody>
      </p:sp>
      <p:sp>
        <p:nvSpPr>
          <p:cNvPr id="2057" name="직사각형 2056"/>
          <p:cNvSpPr/>
          <p:nvPr/>
        </p:nvSpPr>
        <p:spPr>
          <a:xfrm>
            <a:off x="5868144" y="5517232"/>
            <a:ext cx="259228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웹페이지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(Viewer)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827584" y="1304764"/>
            <a:ext cx="3186354" cy="424847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5220072" y="1295763"/>
            <a:ext cx="3199855" cy="426647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115616" y="5517232"/>
            <a:ext cx="259228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57B9"/>
                </a:solidFill>
              </a:rPr>
              <a:t>(</a:t>
            </a:r>
            <a:r>
              <a:rPr lang="ko-KR" altLang="en-US" b="1">
                <a:solidFill>
                  <a:srgbClr val="FF843A"/>
                </a:solidFill>
              </a:rPr>
              <a:t>메인</a:t>
            </a:r>
            <a:r>
              <a:rPr lang="en-US" altLang="ko-KR" b="1">
                <a:solidFill>
                  <a:srgbClr val="3057B9"/>
                </a:solidFill>
              </a:rPr>
              <a:t>)AUTO</a:t>
            </a:r>
            <a:r>
              <a:rPr lang="ko-KR" altLang="en-US" b="1">
                <a:solidFill>
                  <a:srgbClr val="3057B9"/>
                </a:solidFill>
              </a:rPr>
              <a:t> 작동시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436096" y="5517232"/>
            <a:ext cx="259228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57B9"/>
                </a:solidFill>
              </a:rPr>
              <a:t>(</a:t>
            </a:r>
            <a:r>
              <a:rPr lang="ko-KR" altLang="en-US" b="1">
                <a:solidFill>
                  <a:srgbClr val="FF843A"/>
                </a:solidFill>
              </a:rPr>
              <a:t>메인</a:t>
            </a:r>
            <a:r>
              <a:rPr lang="en-US" altLang="ko-KR" b="1">
                <a:solidFill>
                  <a:srgbClr val="3057B9"/>
                </a:solidFill>
              </a:rPr>
              <a:t>)PUMP</a:t>
            </a:r>
            <a:r>
              <a:rPr lang="ko-KR" altLang="en-US" b="1">
                <a:solidFill>
                  <a:srgbClr val="3057B9"/>
                </a:solidFill>
              </a:rPr>
              <a:t> 작동시</a:t>
            </a:r>
          </a:p>
        </p:txBody>
      </p:sp>
      <p:sp>
        <p:nvSpPr>
          <p:cNvPr id="38" name="타원 37"/>
          <p:cNvSpPr/>
          <p:nvPr/>
        </p:nvSpPr>
        <p:spPr>
          <a:xfrm>
            <a:off x="899592" y="1988840"/>
            <a:ext cx="504056" cy="3600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b="1"/>
          </a:p>
        </p:txBody>
      </p:sp>
      <p:sp>
        <p:nvSpPr>
          <p:cNvPr id="39" name="타원 38"/>
          <p:cNvSpPr/>
          <p:nvPr/>
        </p:nvSpPr>
        <p:spPr>
          <a:xfrm>
            <a:off x="5292080" y="2276872"/>
            <a:ext cx="504056" cy="432048"/>
          </a:xfrm>
          <a:prstGeom prst="ellipse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115616" y="5517232"/>
            <a:ext cx="259228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57B9"/>
                </a:solidFill>
              </a:rPr>
              <a:t>(</a:t>
            </a:r>
            <a:r>
              <a:rPr lang="en-US" altLang="ko-KR" b="1">
                <a:solidFill>
                  <a:srgbClr val="0000FF"/>
                </a:solidFill>
              </a:rPr>
              <a:t>APP</a:t>
            </a:r>
            <a:r>
              <a:rPr lang="en-US" altLang="ko-KR" b="1">
                <a:solidFill>
                  <a:srgbClr val="3057B9"/>
                </a:solidFill>
              </a:rPr>
              <a:t>)AUTO</a:t>
            </a:r>
            <a:r>
              <a:rPr lang="ko-KR" altLang="en-US" b="1">
                <a:solidFill>
                  <a:srgbClr val="3057B9"/>
                </a:solidFill>
              </a:rPr>
              <a:t> 작동시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436096" y="5517232"/>
            <a:ext cx="259228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57B9"/>
                </a:solidFill>
              </a:rPr>
              <a:t>(</a:t>
            </a:r>
            <a:r>
              <a:rPr lang="en-US" altLang="ko-KR" b="1">
                <a:solidFill>
                  <a:srgbClr val="0000FF"/>
                </a:solidFill>
              </a:rPr>
              <a:t>APP</a:t>
            </a:r>
            <a:r>
              <a:rPr lang="en-US" altLang="ko-KR" b="1">
                <a:solidFill>
                  <a:srgbClr val="3057B9"/>
                </a:solidFill>
              </a:rPr>
              <a:t>)PUMP</a:t>
            </a:r>
            <a:r>
              <a:rPr lang="ko-KR" altLang="en-US" b="1">
                <a:solidFill>
                  <a:srgbClr val="3057B9"/>
                </a:solidFill>
              </a:rPr>
              <a:t> 작동시</a:t>
            </a:r>
          </a:p>
        </p:txBody>
      </p:sp>
      <p:pic>
        <p:nvPicPr>
          <p:cNvPr id="38" name="그림 37"/>
          <p:cNvPicPr/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809538" y="1304734"/>
            <a:ext cx="3186398" cy="4248531"/>
          </a:xfrm>
          <a:prstGeom prst="rect">
            <a:avLst/>
          </a:prstGeom>
        </p:spPr>
      </p:pic>
      <p:pic>
        <p:nvPicPr>
          <p:cNvPr id="39" name="그림 38"/>
          <p:cNvPicPr/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5202026" y="1304734"/>
            <a:ext cx="3186398" cy="4248531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987824" y="3789040"/>
            <a:ext cx="504056" cy="432048"/>
          </a:xfrm>
          <a:prstGeom prst="ellipse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452320" y="4149079"/>
            <a:ext cx="504056" cy="432048"/>
          </a:xfrm>
          <a:prstGeom prst="ellipse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1465</Words>
  <Application>Microsoft Office PowerPoint</Application>
  <PresentationFormat>화면 슬라이드 쇼(4:3)</PresentationFormat>
  <Paragraphs>352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 </cp:lastModifiedBy>
  <cp:revision>416</cp:revision>
  <dcterms:created xsi:type="dcterms:W3CDTF">2014-04-16T00:55:54Z</dcterms:created>
  <dcterms:modified xsi:type="dcterms:W3CDTF">2021-10-17T14:25:52Z</dcterms:modified>
  <cp:version/>
</cp:coreProperties>
</file>